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4"/>
  </p:notesMasterIdLst>
  <p:sldIdLst>
    <p:sldId id="258" r:id="rId3"/>
    <p:sldId id="262" r:id="rId4"/>
    <p:sldId id="263" r:id="rId5"/>
    <p:sldId id="267" r:id="rId6"/>
    <p:sldId id="273" r:id="rId7"/>
    <p:sldId id="265" r:id="rId8"/>
    <p:sldId id="270" r:id="rId9"/>
    <p:sldId id="271" r:id="rId10"/>
    <p:sldId id="272" r:id="rId11"/>
    <p:sldId id="264" r:id="rId12"/>
    <p:sldId id="266" r:id="rId13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96EFF"/>
    <a:srgbClr val="F45126"/>
    <a:srgbClr val="E8552C"/>
    <a:srgbClr val="8E9D01"/>
    <a:srgbClr val="BFD101"/>
    <a:srgbClr val="33CC33"/>
    <a:srgbClr val="B2D34E"/>
    <a:srgbClr val="C9C011"/>
    <a:srgbClr val="00C0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451"/>
    <p:restoredTop sz="92560" autoAdjust="0"/>
  </p:normalViewPr>
  <p:slideViewPr>
    <p:cSldViewPr>
      <p:cViewPr varScale="1">
        <p:scale>
          <a:sx n="110" d="100"/>
          <a:sy n="110" d="100"/>
        </p:scale>
        <p:origin x="306" y="10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FB6CB9-FC61-42C7-AB0E-E239B60C3C51}" type="datetimeFigureOut">
              <a:rPr lang="en-US" smtClean="0"/>
              <a:t>6/20/2023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8EA237-A359-4CC0-951A-F3A14D13DA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7907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8EA237-A359-4CC0-951A-F3A14D13DA2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1389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Jika</a:t>
            </a:r>
            <a:r>
              <a:rPr lang="en-US" dirty="0"/>
              <a:t> </a:t>
            </a:r>
            <a:r>
              <a:rPr lang="en-US" dirty="0" err="1"/>
              <a:t>terdapat</a:t>
            </a:r>
            <a:r>
              <a:rPr lang="en-US" dirty="0"/>
              <a:t> </a:t>
            </a:r>
            <a:r>
              <a:rPr lang="en-US" dirty="0" err="1"/>
              <a:t>gambar</a:t>
            </a:r>
            <a:r>
              <a:rPr lang="en-US" dirty="0"/>
              <a:t> </a:t>
            </a:r>
            <a:r>
              <a:rPr lang="en-US" dirty="0" err="1"/>
              <a:t>cantumkan</a:t>
            </a:r>
            <a:r>
              <a:rPr lang="en-US" dirty="0"/>
              <a:t> </a:t>
            </a:r>
            <a:r>
              <a:rPr lang="en-US" dirty="0" err="1"/>
              <a:t>sumber</a:t>
            </a:r>
            <a:r>
              <a:rPr lang="en-US" dirty="0"/>
              <a:t> </a:t>
            </a:r>
            <a:r>
              <a:rPr lang="en-US" dirty="0" err="1"/>
              <a:t>gambar</a:t>
            </a:r>
            <a:r>
              <a:rPr lang="en-US" dirty="0"/>
              <a:t> </a:t>
            </a:r>
            <a:r>
              <a:rPr lang="en-US" dirty="0" err="1"/>
              <a:t>dgn</a:t>
            </a:r>
            <a:r>
              <a:rPr lang="en-US" dirty="0"/>
              <a:t> </a:t>
            </a:r>
            <a:r>
              <a:rPr lang="en-US" dirty="0" err="1"/>
              <a:t>ukuran</a:t>
            </a:r>
            <a:r>
              <a:rPr lang="en-US" dirty="0"/>
              <a:t> font 10pt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8EA237-A359-4CC0-951A-F3A14D13DA2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69394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8EA237-A359-4CC0-951A-F3A14D13DA2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2246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0997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6/20/2023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82801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6/20/2023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3962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6/20/2023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9203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97894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57802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87295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6/20/2023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51810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6/20/2023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2788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6/20/2023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1698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6/20/2023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77816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6/20/2023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10031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3258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56145"/>
            <a:ext cx="9144000" cy="487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696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Relationship Id="rId4" Type="http://schemas.microsoft.com/office/2007/relationships/hdphoto" Target="../media/hdphoto3.wdp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2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6" Type="http://schemas.microsoft.com/office/2007/relationships/hdphoto" Target="../media/hdphoto5.wdp"/><Relationship Id="rId5" Type="http://schemas.openxmlformats.org/officeDocument/2006/relationships/image" Target="../media/image11.png"/><Relationship Id="rId4" Type="http://schemas.microsoft.com/office/2007/relationships/hdphoto" Target="../media/hdphoto4.wdp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9" y="0"/>
            <a:ext cx="9125761" cy="5143500"/>
          </a:xfrm>
          <a:prstGeom prst="rect">
            <a:avLst/>
          </a:prstGeom>
        </p:spPr>
      </p:pic>
      <p:cxnSp>
        <p:nvCxnSpPr>
          <p:cNvPr id="9" name="直線コネクタ 9"/>
          <p:cNvCxnSpPr/>
          <p:nvPr/>
        </p:nvCxnSpPr>
        <p:spPr>
          <a:xfrm>
            <a:off x="4572000" y="2876550"/>
            <a:ext cx="3733800" cy="0"/>
          </a:xfrm>
          <a:prstGeom prst="line">
            <a:avLst/>
          </a:prstGeom>
          <a:noFill/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headEnd type="oval"/>
            <a:tailEnd type="oval"/>
          </a:ln>
          <a:effectLst/>
        </p:spPr>
      </p:cxnSp>
      <p:sp>
        <p:nvSpPr>
          <p:cNvPr id="10" name="タイトル 1"/>
          <p:cNvSpPr txBox="1">
            <a:spLocks/>
          </p:cNvSpPr>
          <p:nvPr/>
        </p:nvSpPr>
        <p:spPr>
          <a:xfrm>
            <a:off x="3810000" y="1336846"/>
            <a:ext cx="5073868" cy="469019"/>
          </a:xfrm>
          <a:prstGeom prst="rect">
            <a:avLst/>
          </a:prstGeom>
        </p:spPr>
        <p:txBody>
          <a:bodyPr lIns="68580" tIns="34290" rIns="68580" bIns="34290" anchor="b"/>
          <a:lstStyle>
            <a:lvl1pPr algn="ctr" defTabSz="914400" rtl="0" eaLnBrk="1" latinLnBrk="0" hangingPunct="1">
              <a:spcBef>
                <a:spcPct val="0"/>
              </a:spcBef>
              <a:buNone/>
              <a:defRPr sz="9600" kern="1200" spc="15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632713">
              <a:defRPr/>
            </a:pPr>
            <a:r>
              <a:rPr kumimoji="1" lang="en-US" altLang="ja-JP" sz="3200" b="1" spc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MEDIA MENGAJAR</a:t>
            </a:r>
            <a:endParaRPr kumimoji="1" lang="ja-JP" altLang="en-US" sz="3200" b="1" spc="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210695" y="3018279"/>
            <a:ext cx="2272482" cy="31547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FOR SMP/MTs GRADE VII</a:t>
            </a:r>
            <a:endParaRPr lang="id-ID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5" name="テキスト プレースホルダー 11"/>
          <p:cNvSpPr txBox="1">
            <a:spLocks/>
          </p:cNvSpPr>
          <p:nvPr/>
        </p:nvSpPr>
        <p:spPr>
          <a:xfrm>
            <a:off x="4081130" y="2005935"/>
            <a:ext cx="4495800" cy="565815"/>
          </a:xfrm>
          <a:prstGeom prst="rect">
            <a:avLst/>
          </a:prstGeom>
        </p:spPr>
        <p:txBody>
          <a:bodyPr anchor="t">
            <a:no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en-US" sz="2800" b="1" dirty="0">
                <a:solidFill>
                  <a:srgbClr val="E8552C"/>
                </a:solidFill>
                <a:cs typeface="Arial" pitchFamily="34" charset="0"/>
              </a:rPr>
              <a:t>BRIGHT AN ENGLISH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1784949" y="895350"/>
            <a:ext cx="2329851" cy="3287686"/>
            <a:chOff x="1784949" y="895350"/>
            <a:chExt cx="2329851" cy="3287686"/>
          </a:xfrm>
        </p:grpSpPr>
        <p:sp>
          <p:nvSpPr>
            <p:cNvPr id="13" name="Cube 12"/>
            <p:cNvSpPr/>
            <p:nvPr/>
          </p:nvSpPr>
          <p:spPr>
            <a:xfrm>
              <a:off x="1784949" y="895350"/>
              <a:ext cx="2329851" cy="3287686"/>
            </a:xfrm>
            <a:prstGeom prst="cube">
              <a:avLst>
                <a:gd name="adj" fmla="val 3711"/>
              </a:avLst>
            </a:prstGeom>
            <a:gradFill flip="none" rotWithShape="1">
              <a:gsLst>
                <a:gs pos="0">
                  <a:schemeClr val="bg1">
                    <a:lumMod val="75000"/>
                    <a:shade val="30000"/>
                    <a:satMod val="115000"/>
                  </a:schemeClr>
                </a:gs>
                <a:gs pos="50000">
                  <a:schemeClr val="bg1">
                    <a:lumMod val="75000"/>
                    <a:shade val="67500"/>
                    <a:satMod val="115000"/>
                  </a:schemeClr>
                </a:gs>
                <a:gs pos="100000">
                  <a:schemeClr val="bg1">
                    <a:lumMod val="75000"/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23174" y="1047750"/>
              <a:ext cx="2139225" cy="310574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7271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60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CF7F5DE-4844-9E46-9B4A-A1FD6B01B471}"/>
              </a:ext>
            </a:extLst>
          </p:cNvPr>
          <p:cNvSpPr txBox="1">
            <a:spLocks/>
          </p:cNvSpPr>
          <p:nvPr/>
        </p:nvSpPr>
        <p:spPr>
          <a:xfrm>
            <a:off x="381000" y="209550"/>
            <a:ext cx="8458200" cy="45720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tabLst>
                <a:tab pos="971550" algn="l"/>
              </a:tabLst>
            </a:pPr>
            <a:r>
              <a:rPr lang="en-US" sz="2800" dirty="0"/>
              <a:t>In informal speeches we often switch from one form to the other.</a:t>
            </a:r>
          </a:p>
          <a:p>
            <a:pPr marL="0" indent="0">
              <a:buNone/>
              <a:tabLst>
                <a:tab pos="971550" algn="l"/>
              </a:tabLst>
            </a:pPr>
            <a:endParaRPr lang="en-US" sz="2800" dirty="0">
              <a:solidFill>
                <a:schemeClr val="accent6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3CC47C-ADF8-174E-931F-070194A38F10}"/>
              </a:ext>
            </a:extLst>
          </p:cNvPr>
          <p:cNvSpPr txBox="1">
            <a:spLocks/>
          </p:cNvSpPr>
          <p:nvPr/>
        </p:nvSpPr>
        <p:spPr>
          <a:xfrm>
            <a:off x="381000" y="1123950"/>
            <a:ext cx="8458200" cy="3657600"/>
          </a:xfrm>
          <a:prstGeom prst="rect">
            <a:avLst/>
          </a:prstGeom>
        </p:spPr>
        <p:txBody>
          <a:bodyPr numCol="2">
            <a:normAutofit fontScale="8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itchFamily="2" charset="2"/>
              <a:buChar char="Ø"/>
              <a:tabLst>
                <a:tab pos="971550" algn="l"/>
              </a:tabLst>
            </a:pPr>
            <a:r>
              <a:rPr lang="en-US" sz="2800" dirty="0">
                <a:solidFill>
                  <a:schemeClr val="accent6"/>
                </a:solidFill>
              </a:rPr>
              <a:t>How many classroom does your school have?</a:t>
            </a:r>
          </a:p>
          <a:p>
            <a:pPr>
              <a:buFont typeface="Wingdings" pitchFamily="2" charset="2"/>
              <a:buChar char="Ø"/>
              <a:tabLst>
                <a:tab pos="971550" algn="l"/>
              </a:tabLst>
            </a:pPr>
            <a:r>
              <a:rPr lang="en-US" sz="2800" dirty="0">
                <a:solidFill>
                  <a:schemeClr val="accent6"/>
                </a:solidFill>
              </a:rPr>
              <a:t>It has two.</a:t>
            </a:r>
          </a:p>
          <a:p>
            <a:pPr marL="0" indent="0">
              <a:buNone/>
              <a:tabLst>
                <a:tab pos="971550" algn="l"/>
              </a:tabLst>
            </a:pPr>
            <a:endParaRPr lang="en-US" sz="2800" dirty="0">
              <a:solidFill>
                <a:schemeClr val="accent6"/>
              </a:solidFill>
            </a:endParaRPr>
          </a:p>
          <a:p>
            <a:pPr>
              <a:buFont typeface="Wingdings" pitchFamily="2" charset="2"/>
              <a:buChar char="Ø"/>
              <a:tabLst>
                <a:tab pos="971550" algn="l"/>
              </a:tabLst>
            </a:pPr>
            <a:r>
              <a:rPr lang="en-US" sz="2800" dirty="0">
                <a:solidFill>
                  <a:schemeClr val="accent6"/>
                </a:solidFill>
              </a:rPr>
              <a:t>How many sisters do you have?</a:t>
            </a:r>
          </a:p>
          <a:p>
            <a:pPr>
              <a:buFont typeface="Wingdings" pitchFamily="2" charset="2"/>
              <a:buChar char="Ø"/>
              <a:tabLst>
                <a:tab pos="971550" algn="l"/>
              </a:tabLst>
            </a:pPr>
            <a:r>
              <a:rPr lang="en-US" sz="2800" dirty="0">
                <a:solidFill>
                  <a:schemeClr val="accent6"/>
                </a:solidFill>
              </a:rPr>
              <a:t>I’ve got three (sisters).</a:t>
            </a:r>
          </a:p>
          <a:p>
            <a:pPr marL="0" indent="0">
              <a:buNone/>
              <a:tabLst>
                <a:tab pos="971550" algn="l"/>
              </a:tabLst>
            </a:pPr>
            <a:endParaRPr lang="en-US" sz="2800" dirty="0">
              <a:solidFill>
                <a:schemeClr val="accent6"/>
              </a:solidFill>
            </a:endParaRPr>
          </a:p>
          <a:p>
            <a:pPr marL="0" indent="0">
              <a:buNone/>
              <a:tabLst>
                <a:tab pos="971550" algn="l"/>
              </a:tabLst>
            </a:pPr>
            <a:endParaRPr lang="en-US" sz="2800" dirty="0">
              <a:solidFill>
                <a:schemeClr val="accent6"/>
              </a:solidFill>
            </a:endParaRPr>
          </a:p>
          <a:p>
            <a:pPr marL="0" indent="0">
              <a:buNone/>
              <a:tabLst>
                <a:tab pos="971550" algn="l"/>
              </a:tabLst>
            </a:pPr>
            <a:endParaRPr lang="en-US" sz="2800" dirty="0">
              <a:solidFill>
                <a:schemeClr val="accent6"/>
              </a:solidFill>
            </a:endParaRPr>
          </a:p>
          <a:p>
            <a:pPr>
              <a:buFont typeface="Wingdings" pitchFamily="2" charset="2"/>
              <a:buChar char="Ø"/>
              <a:tabLst>
                <a:tab pos="971550" algn="l"/>
              </a:tabLst>
            </a:pPr>
            <a:r>
              <a:rPr lang="en-US" sz="2800" dirty="0">
                <a:solidFill>
                  <a:schemeClr val="accent6"/>
                </a:solidFill>
              </a:rPr>
              <a:t>Have you got a new car, Paul?</a:t>
            </a:r>
          </a:p>
          <a:p>
            <a:pPr>
              <a:buFont typeface="Wingdings" pitchFamily="2" charset="2"/>
              <a:buChar char="Ø"/>
              <a:tabLst>
                <a:tab pos="971550" algn="l"/>
              </a:tabLst>
            </a:pPr>
            <a:r>
              <a:rPr lang="en-US" sz="2800" dirty="0">
                <a:solidFill>
                  <a:schemeClr val="accent6"/>
                </a:solidFill>
              </a:rPr>
              <a:t>Yes, I have. I bought it last week.</a:t>
            </a:r>
          </a:p>
          <a:p>
            <a:pPr marL="0" indent="0">
              <a:buNone/>
              <a:tabLst>
                <a:tab pos="971550" algn="l"/>
              </a:tabLst>
            </a:pPr>
            <a:endParaRPr lang="en-US" sz="2800" dirty="0">
              <a:solidFill>
                <a:schemeClr val="accent6"/>
              </a:solidFill>
            </a:endParaRPr>
          </a:p>
          <a:p>
            <a:pPr>
              <a:buFont typeface="Wingdings" pitchFamily="2" charset="2"/>
              <a:buChar char="Ø"/>
              <a:tabLst>
                <a:tab pos="971550" algn="l"/>
              </a:tabLst>
            </a:pPr>
            <a:r>
              <a:rPr lang="en-US" sz="2800" dirty="0">
                <a:solidFill>
                  <a:schemeClr val="accent6"/>
                </a:solidFill>
              </a:rPr>
              <a:t>Has it got air conditioning?</a:t>
            </a:r>
          </a:p>
          <a:p>
            <a:pPr>
              <a:buFont typeface="Wingdings" pitchFamily="2" charset="2"/>
              <a:buChar char="Ø"/>
              <a:tabLst>
                <a:tab pos="971550" algn="l"/>
              </a:tabLst>
            </a:pPr>
            <a:r>
              <a:rPr lang="en-US" sz="2800" dirty="0">
                <a:solidFill>
                  <a:schemeClr val="accent6"/>
                </a:solidFill>
              </a:rPr>
              <a:t>No, it hasn’t. But it’s got a CD player.</a:t>
            </a:r>
          </a:p>
          <a:p>
            <a:pPr marL="0" indent="0">
              <a:buNone/>
              <a:tabLst>
                <a:tab pos="971550" algn="l"/>
              </a:tabLst>
            </a:pPr>
            <a:endParaRPr lang="en-US" sz="2800" dirty="0">
              <a:solidFill>
                <a:schemeClr val="accent6"/>
              </a:solidFill>
            </a:endParaRPr>
          </a:p>
          <a:p>
            <a:pPr>
              <a:buFont typeface="Wingdings" pitchFamily="2" charset="2"/>
              <a:buChar char="Ø"/>
              <a:tabLst>
                <a:tab pos="971550" algn="l"/>
              </a:tabLst>
            </a:pPr>
            <a:r>
              <a:rPr lang="en-US" sz="2800" dirty="0">
                <a:solidFill>
                  <a:schemeClr val="accent6"/>
                </a:solidFill>
              </a:rPr>
              <a:t>Do you have many CDs?</a:t>
            </a:r>
          </a:p>
          <a:p>
            <a:pPr>
              <a:buFont typeface="Wingdings" pitchFamily="2" charset="2"/>
              <a:buChar char="Ø"/>
              <a:tabLst>
                <a:tab pos="971550" algn="l"/>
              </a:tabLst>
            </a:pPr>
            <a:r>
              <a:rPr lang="en-US" sz="2800" dirty="0">
                <a:solidFill>
                  <a:schemeClr val="accent6"/>
                </a:solidFill>
              </a:rPr>
              <a:t>I’ve got hundreds.</a:t>
            </a:r>
          </a:p>
        </p:txBody>
      </p:sp>
    </p:spTree>
    <p:extLst>
      <p:ext uri="{BB962C8B-B14F-4D97-AF65-F5344CB8AC3E}">
        <p14:creationId xmlns:p14="http://schemas.microsoft.com/office/powerpoint/2010/main" val="2055190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3FDF36F9-4A91-7749-A9D0-C5D615BA586F}"/>
              </a:ext>
            </a:extLst>
          </p:cNvPr>
          <p:cNvSpPr txBox="1">
            <a:spLocks/>
          </p:cNvSpPr>
          <p:nvPr/>
        </p:nvSpPr>
        <p:spPr>
          <a:xfrm>
            <a:off x="609600" y="666750"/>
            <a:ext cx="8229600" cy="42672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  <a:tabLst>
                <a:tab pos="971550" algn="l"/>
              </a:tabLst>
            </a:pPr>
            <a:r>
              <a:rPr lang="en-US" sz="2800" dirty="0"/>
              <a:t>A </a:t>
            </a:r>
            <a:r>
              <a:rPr lang="en-US" sz="2800" b="1" dirty="0"/>
              <a:t>description text</a:t>
            </a:r>
            <a:r>
              <a:rPr lang="en-US" sz="2800" dirty="0"/>
              <a:t> is a text which describes a particular person, place or thing. Descriptions usually use the simple present tense.</a:t>
            </a:r>
          </a:p>
          <a:p>
            <a:pPr marL="0" indent="0">
              <a:buFont typeface="Arial" pitchFamily="34" charset="0"/>
              <a:buNone/>
              <a:tabLst>
                <a:tab pos="971550" algn="l"/>
              </a:tabLst>
            </a:pPr>
            <a:r>
              <a:rPr lang="en-US" sz="2800" dirty="0"/>
              <a:t>The structure of a description text.</a:t>
            </a:r>
          </a:p>
          <a:p>
            <a:pPr marL="514350" indent="-514350">
              <a:buFont typeface="Arial" pitchFamily="34" charset="0"/>
              <a:buAutoNum type="arabicPeriod"/>
              <a:tabLst>
                <a:tab pos="971550" algn="l"/>
              </a:tabLst>
            </a:pPr>
            <a:r>
              <a:rPr lang="en-US" sz="2800" dirty="0"/>
              <a:t>Identification (identifies the thing to be described).</a:t>
            </a:r>
          </a:p>
          <a:p>
            <a:pPr marL="514350" indent="-514350">
              <a:buFont typeface="Arial" pitchFamily="34" charset="0"/>
              <a:buAutoNum type="arabicPeriod"/>
              <a:tabLst>
                <a:tab pos="971550" algn="l"/>
              </a:tabLst>
            </a:pPr>
            <a:r>
              <a:rPr lang="en-US" sz="2800" dirty="0"/>
              <a:t>Description (describe parts, qualities, and characteristics of the person or thing that is described).</a:t>
            </a:r>
          </a:p>
        </p:txBody>
      </p:sp>
    </p:spTree>
    <p:extLst>
      <p:ext uri="{BB962C8B-B14F-4D97-AF65-F5344CB8AC3E}">
        <p14:creationId xmlns:p14="http://schemas.microsoft.com/office/powerpoint/2010/main" val="1753048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C1533FF-C068-EA4B-8660-AF41E0355A5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97"/>
          <a:stretch/>
        </p:blipFill>
        <p:spPr>
          <a:xfrm>
            <a:off x="3412943" y="1064024"/>
            <a:ext cx="5731057" cy="3929632"/>
          </a:xfrm>
          <a:prstGeom prst="rect">
            <a:avLst/>
          </a:prstGeom>
        </p:spPr>
      </p:pic>
      <p:grpSp>
        <p:nvGrpSpPr>
          <p:cNvPr id="14" name="Group 13"/>
          <p:cNvGrpSpPr/>
          <p:nvPr/>
        </p:nvGrpSpPr>
        <p:grpSpPr>
          <a:xfrm>
            <a:off x="1169634" y="513060"/>
            <a:ext cx="3587146" cy="787104"/>
            <a:chOff x="1347257" y="545950"/>
            <a:chExt cx="3462226" cy="890291"/>
          </a:xfrm>
        </p:grpSpPr>
        <p:grpSp>
          <p:nvGrpSpPr>
            <p:cNvPr id="15" name="Group 14"/>
            <p:cNvGrpSpPr/>
            <p:nvPr/>
          </p:nvGrpSpPr>
          <p:grpSpPr>
            <a:xfrm>
              <a:off x="1347257" y="545950"/>
              <a:ext cx="3462226" cy="890291"/>
              <a:chOff x="1347257" y="545950"/>
              <a:chExt cx="3462226" cy="890291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9" name="Rectangle 28"/>
              <p:cNvSpPr/>
              <p:nvPr/>
            </p:nvSpPr>
            <p:spPr>
              <a:xfrm>
                <a:off x="1388493" y="545950"/>
                <a:ext cx="3345458" cy="89029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30" name="TextBox 29"/>
              <p:cNvSpPr txBox="1"/>
              <p:nvPr/>
            </p:nvSpPr>
            <p:spPr>
              <a:xfrm>
                <a:off x="1347257" y="720723"/>
                <a:ext cx="3462226" cy="4699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385763">
                  <a:defRPr/>
                </a:pPr>
                <a:r>
                  <a:rPr lang="en-GB" sz="2100" b="1" kern="0" spc="28" dirty="0">
                    <a:solidFill>
                      <a:prstClr val="black"/>
                    </a:solidFill>
                  </a:rPr>
                  <a:t>They’ve Hot Thick Eyebrows</a:t>
                </a:r>
              </a:p>
            </p:txBody>
          </p:sp>
        </p:grpSp>
        <p:sp>
          <p:nvSpPr>
            <p:cNvPr id="28" name="Rectangle 27"/>
            <p:cNvSpPr/>
            <p:nvPr/>
          </p:nvSpPr>
          <p:spPr>
            <a:xfrm>
              <a:off x="4733951" y="545950"/>
              <a:ext cx="75532" cy="890291"/>
            </a:xfrm>
            <a:prstGeom prst="rect">
              <a:avLst/>
            </a:prstGeom>
            <a:solidFill>
              <a:srgbClr val="696E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212620" y="199660"/>
            <a:ext cx="1348808" cy="937031"/>
            <a:chOff x="55507" y="128083"/>
            <a:chExt cx="1798411" cy="1249375"/>
          </a:xfrm>
        </p:grpSpPr>
        <p:sp>
          <p:nvSpPr>
            <p:cNvPr id="32" name="Rectangle 31"/>
            <p:cNvSpPr/>
            <p:nvPr/>
          </p:nvSpPr>
          <p:spPr>
            <a:xfrm>
              <a:off x="487554" y="171648"/>
              <a:ext cx="1366364" cy="386881"/>
            </a:xfrm>
            <a:prstGeom prst="rect">
              <a:avLst/>
            </a:prstGeom>
            <a:solidFill>
              <a:srgbClr val="F451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692234" y="128083"/>
              <a:ext cx="1111502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spc="38" dirty="0">
                  <a:solidFill>
                    <a:schemeClr val="bg1">
                      <a:lumMod val="95000"/>
                    </a:schemeClr>
                  </a:solidFill>
                </a:rPr>
                <a:t>BAB 7 </a:t>
              </a:r>
              <a:endParaRPr lang="id-ID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487554" y="558531"/>
              <a:ext cx="432046" cy="386881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5" name="Rectangle 34"/>
            <p:cNvSpPr/>
            <p:nvPr/>
          </p:nvSpPr>
          <p:spPr>
            <a:xfrm>
              <a:off x="919531" y="945412"/>
              <a:ext cx="432046" cy="432046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6" name="Rectangle 35"/>
            <p:cNvSpPr/>
            <p:nvPr/>
          </p:nvSpPr>
          <p:spPr>
            <a:xfrm>
              <a:off x="55507" y="171650"/>
              <a:ext cx="432046" cy="386881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1213385" y="125819"/>
            <a:ext cx="378257" cy="1174344"/>
            <a:chOff x="1389861" y="29628"/>
            <a:chExt cx="504343" cy="1406612"/>
          </a:xfrm>
        </p:grpSpPr>
        <p:sp>
          <p:nvSpPr>
            <p:cNvPr id="38" name="Rectangle 37"/>
            <p:cNvSpPr/>
            <p:nvPr/>
          </p:nvSpPr>
          <p:spPr>
            <a:xfrm>
              <a:off x="1389861" y="537122"/>
              <a:ext cx="72252" cy="899118"/>
            </a:xfrm>
            <a:prstGeom prst="rect">
              <a:avLst/>
            </a:prstGeom>
            <a:solidFill>
              <a:srgbClr val="696E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9" name="Rectangle 38"/>
            <p:cNvSpPr/>
            <p:nvPr/>
          </p:nvSpPr>
          <p:spPr>
            <a:xfrm>
              <a:off x="1784876" y="104439"/>
              <a:ext cx="69041" cy="440980"/>
            </a:xfrm>
            <a:prstGeom prst="rect">
              <a:avLst/>
            </a:prstGeom>
            <a:solidFill>
              <a:srgbClr val="696E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40" name="Oval 39"/>
            <p:cNvSpPr/>
            <p:nvPr/>
          </p:nvSpPr>
          <p:spPr>
            <a:xfrm>
              <a:off x="1744587" y="29628"/>
              <a:ext cx="149617" cy="149617"/>
            </a:xfrm>
            <a:prstGeom prst="ellipse">
              <a:avLst/>
            </a:prstGeom>
            <a:solidFill>
              <a:srgbClr val="696E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41" name="Rectangle 40"/>
            <p:cNvSpPr/>
            <p:nvPr/>
          </p:nvSpPr>
          <p:spPr>
            <a:xfrm rot="16200000">
              <a:off x="1587369" y="340315"/>
              <a:ext cx="69041" cy="464056"/>
            </a:xfrm>
            <a:prstGeom prst="rect">
              <a:avLst/>
            </a:prstGeom>
            <a:solidFill>
              <a:srgbClr val="696E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E47E9E66-BEF6-BC42-ACB0-3EE95ABB495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0900"/>
            <a:ext cx="9144000" cy="48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8560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267070"/>
            <a:ext cx="5791200" cy="58771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33400" y="269282"/>
            <a:ext cx="5562600" cy="478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buSzPct val="100000"/>
            </a:pPr>
            <a:r>
              <a:rPr lang="en-US" sz="2400" dirty="0">
                <a:solidFill>
                  <a:schemeClr val="bg1"/>
                </a:solidFill>
                <a:latin typeface="+mj-lt"/>
                <a:cs typeface="Arial" pitchFamily="34" charset="0"/>
              </a:rPr>
              <a:t>A. Have/Has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FB3931D-AF81-8F46-A080-6A9F77BB97D5}"/>
              </a:ext>
            </a:extLst>
          </p:cNvPr>
          <p:cNvSpPr txBox="1">
            <a:spLocks/>
          </p:cNvSpPr>
          <p:nvPr/>
        </p:nvSpPr>
        <p:spPr>
          <a:xfrm>
            <a:off x="762000" y="916283"/>
            <a:ext cx="8534399" cy="42672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  <a:tabLst>
                <a:tab pos="971550" algn="l"/>
              </a:tabLst>
            </a:pPr>
            <a:r>
              <a:rPr lang="en-US" sz="2200" dirty="0"/>
              <a:t>Have is an irregular verb in English.</a:t>
            </a:r>
          </a:p>
          <a:p>
            <a:pPr marL="0" indent="0">
              <a:buFont typeface="Arial" pitchFamily="34" charset="0"/>
              <a:buNone/>
              <a:tabLst>
                <a:tab pos="971550" algn="l"/>
              </a:tabLst>
            </a:pPr>
            <a:r>
              <a:rPr lang="en-US" sz="2200" dirty="0"/>
              <a:t>Have + You		</a:t>
            </a:r>
            <a:r>
              <a:rPr lang="en-US" sz="2200" dirty="0">
                <a:solidFill>
                  <a:schemeClr val="accent6"/>
                </a:solidFill>
              </a:rPr>
              <a:t>Have you got any brothers or sisters?</a:t>
            </a:r>
          </a:p>
          <a:p>
            <a:pPr marL="0" indent="0">
              <a:buFont typeface="Arial" pitchFamily="34" charset="0"/>
              <a:buNone/>
              <a:tabLst>
                <a:tab pos="971550" algn="l"/>
              </a:tabLst>
            </a:pPr>
            <a:r>
              <a:rPr lang="en-US" sz="2200" dirty="0"/>
              <a:t>I + have			</a:t>
            </a:r>
            <a:r>
              <a:rPr lang="en-US" sz="2200" dirty="0">
                <a:solidFill>
                  <a:schemeClr val="accent6"/>
                </a:solidFill>
              </a:rPr>
              <a:t>I have got two sisters, Nina and Lola.</a:t>
            </a:r>
          </a:p>
          <a:p>
            <a:pPr marL="0" indent="0">
              <a:buFont typeface="Arial" pitchFamily="34" charset="0"/>
              <a:buNone/>
              <a:tabLst>
                <a:tab pos="971550" algn="l"/>
              </a:tabLst>
            </a:pPr>
            <a:r>
              <a:rPr lang="en-US" sz="2200" dirty="0"/>
              <a:t>They + have		</a:t>
            </a:r>
            <a:r>
              <a:rPr lang="en-US" sz="2200" dirty="0">
                <a:solidFill>
                  <a:schemeClr val="accent6"/>
                </a:solidFill>
              </a:rPr>
              <a:t>They have both got blonde hair, like me.</a:t>
            </a:r>
          </a:p>
          <a:p>
            <a:pPr marL="0" indent="0">
              <a:buFont typeface="Arial" pitchFamily="34" charset="0"/>
              <a:buNone/>
              <a:tabLst>
                <a:tab pos="971550" algn="l"/>
              </a:tabLst>
            </a:pPr>
            <a:r>
              <a:rPr lang="en-US" sz="2200" dirty="0"/>
              <a:t>He/She/It + has		</a:t>
            </a:r>
            <a:r>
              <a:rPr lang="en-US" sz="2200" dirty="0">
                <a:solidFill>
                  <a:schemeClr val="accent6"/>
                </a:solidFill>
              </a:rPr>
              <a:t>Lola has got green eyes.</a:t>
            </a:r>
          </a:p>
          <a:p>
            <a:pPr marL="0" indent="0">
              <a:buFont typeface="Arial" pitchFamily="34" charset="0"/>
              <a:buNone/>
              <a:tabLst>
                <a:tab pos="971550" algn="l"/>
              </a:tabLst>
            </a:pPr>
            <a:endParaRPr lang="en-US" sz="2200" dirty="0"/>
          </a:p>
          <a:p>
            <a:pPr marL="0" indent="0">
              <a:buFont typeface="Arial" pitchFamily="34" charset="0"/>
              <a:buNone/>
              <a:tabLst>
                <a:tab pos="971550" algn="l"/>
              </a:tabLst>
            </a:pPr>
            <a:r>
              <a:rPr lang="en-US" sz="2200" b="1" dirty="0"/>
              <a:t>Remember!</a:t>
            </a:r>
            <a:r>
              <a:rPr lang="en-US" sz="2200" dirty="0"/>
              <a:t> x and y + have</a:t>
            </a:r>
          </a:p>
          <a:p>
            <a:pPr marL="0" indent="0">
              <a:buFont typeface="Arial" pitchFamily="34" charset="0"/>
              <a:buNone/>
              <a:tabLst>
                <a:tab pos="971550" algn="l"/>
              </a:tabLst>
            </a:pPr>
            <a:r>
              <a:rPr lang="en-US" sz="2200" dirty="0">
                <a:solidFill>
                  <a:schemeClr val="accent6"/>
                </a:solidFill>
              </a:rPr>
              <a:t>Nina and Lola (they) have got blonde hair.</a:t>
            </a:r>
          </a:p>
          <a:p>
            <a:pPr marL="0" indent="0">
              <a:buFont typeface="Arial" pitchFamily="34" charset="0"/>
              <a:buNone/>
              <a:tabLst>
                <a:tab pos="971550" algn="l"/>
              </a:tabLst>
            </a:pPr>
            <a:r>
              <a:rPr lang="en-US" sz="2200" b="1" dirty="0"/>
              <a:t>Not</a:t>
            </a:r>
            <a:r>
              <a:rPr lang="en-US" sz="2200" dirty="0"/>
              <a:t> </a:t>
            </a:r>
            <a:r>
              <a:rPr lang="en-US" sz="2200" dirty="0">
                <a:solidFill>
                  <a:schemeClr val="accent6"/>
                </a:solidFill>
              </a:rPr>
              <a:t>Nina and Lola has got blonde hair.</a:t>
            </a:r>
            <a:endParaRPr lang="en-US" sz="2200" b="1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7953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95C7BCF-1463-974A-93EE-F0231B09F0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066" b="100000" l="10000" r="90000">
                        <a14:foregroundMark x1="26750" y1="72233" x2="26750" y2="72233"/>
                        <a14:backgroundMark x1="85750" y1="98311" x2="85750" y2="98311"/>
                        <a14:backgroundMark x1="87250" y1="96060" x2="87250" y2="9606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6369" y="1236345"/>
            <a:ext cx="5269524" cy="3510820"/>
          </a:xfrm>
          <a:prstGeom prst="rect">
            <a:avLst/>
          </a:prstGeom>
        </p:spPr>
      </p:pic>
      <p:sp>
        <p:nvSpPr>
          <p:cNvPr id="4" name="Rectangular Callout 3">
            <a:extLst>
              <a:ext uri="{FF2B5EF4-FFF2-40B4-BE49-F238E27FC236}">
                <a16:creationId xmlns:a16="http://schemas.microsoft.com/office/drawing/2014/main" id="{149ECB0A-01A9-DC4E-8935-26418A0AEAAD}"/>
              </a:ext>
            </a:extLst>
          </p:cNvPr>
          <p:cNvSpPr/>
          <p:nvPr/>
        </p:nvSpPr>
        <p:spPr>
          <a:xfrm>
            <a:off x="304800" y="1236345"/>
            <a:ext cx="2895600" cy="765810"/>
          </a:xfrm>
          <a:prstGeom prst="wedgeRectCallout">
            <a:avLst>
              <a:gd name="adj1" fmla="val 33452"/>
              <a:gd name="adj2" fmla="val 69375"/>
            </a:avLst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Have you got a big family?</a:t>
            </a:r>
          </a:p>
        </p:txBody>
      </p:sp>
      <p:sp>
        <p:nvSpPr>
          <p:cNvPr id="6" name="Rectangular Callout 5">
            <a:extLst>
              <a:ext uri="{FF2B5EF4-FFF2-40B4-BE49-F238E27FC236}">
                <a16:creationId xmlns:a16="http://schemas.microsoft.com/office/drawing/2014/main" id="{F1CAAEEF-4FE0-2C4E-B021-709E775D312D}"/>
              </a:ext>
            </a:extLst>
          </p:cNvPr>
          <p:cNvSpPr/>
          <p:nvPr/>
        </p:nvSpPr>
        <p:spPr>
          <a:xfrm>
            <a:off x="6230486" y="1236345"/>
            <a:ext cx="2608714" cy="765810"/>
          </a:xfrm>
          <a:prstGeom prst="wedgeRectCallout">
            <a:avLst>
              <a:gd name="adj1" fmla="val 238"/>
              <a:gd name="adj2" fmla="val 99432"/>
            </a:avLst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No. I’m the only child in my family.</a:t>
            </a:r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3F97B0B-7231-F54F-8306-9BE0FB92D5B6}"/>
              </a:ext>
            </a:extLst>
          </p:cNvPr>
          <p:cNvSpPr txBox="1">
            <a:spLocks/>
          </p:cNvSpPr>
          <p:nvPr/>
        </p:nvSpPr>
        <p:spPr>
          <a:xfrm>
            <a:off x="355669" y="361950"/>
            <a:ext cx="3581400" cy="45720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2700" b="1" dirty="0">
                <a:solidFill>
                  <a:srgbClr val="00B0F0"/>
                </a:solidFill>
                <a:latin typeface="+mj-lt"/>
              </a:rPr>
              <a:t>Practice the dialogue</a:t>
            </a:r>
            <a:endParaRPr lang="en-US" sz="2700" dirty="0">
              <a:solidFill>
                <a:srgbClr val="00B0F0"/>
              </a:solidFill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9F988DE-EA00-5840-9CB8-8CC10BD099E6}"/>
              </a:ext>
            </a:extLst>
          </p:cNvPr>
          <p:cNvSpPr txBox="1">
            <a:spLocks/>
          </p:cNvSpPr>
          <p:nvPr/>
        </p:nvSpPr>
        <p:spPr>
          <a:xfrm>
            <a:off x="1143000" y="4248150"/>
            <a:ext cx="3846013" cy="312871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  <a:tabLst>
                <a:tab pos="971550" algn="l"/>
              </a:tabLst>
            </a:pPr>
            <a:r>
              <a:rPr lang="en-US" sz="1000" dirty="0"/>
              <a:t>source: </a:t>
            </a:r>
            <a:r>
              <a:rPr lang="en-US" sz="1000" dirty="0" err="1"/>
              <a:t>piqsels.com</a:t>
            </a:r>
            <a:r>
              <a:rPr lang="en-US" sz="1000" dirty="0"/>
              <a:t>/</a:t>
            </a:r>
            <a:r>
              <a:rPr lang="en-US" sz="1000" dirty="0" err="1"/>
              <a:t>Piqsels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3918574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277199"/>
            <a:ext cx="5791200" cy="58771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33400" y="269282"/>
            <a:ext cx="5562600" cy="478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buSzPct val="100000"/>
            </a:pPr>
            <a:r>
              <a:rPr lang="en-US" sz="2400" dirty="0">
                <a:solidFill>
                  <a:schemeClr val="bg1"/>
                </a:solidFill>
                <a:latin typeface="+mj-lt"/>
                <a:cs typeface="Arial" pitchFamily="34" charset="0"/>
              </a:rPr>
              <a:t>B. Parts of Body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C40AA500-6DE4-3B4C-BFE5-5FE1A44D685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973" b="96577" l="10000" r="90000">
                        <a14:foregroundMark x1="33243" y1="51441" x2="32703" y2="49820"/>
                        <a14:foregroundMark x1="44459" y1="92703" x2="45541" y2="89730"/>
                        <a14:foregroundMark x1="55541" y1="93063" x2="52703" y2="89099"/>
                        <a14:backgroundMark x1="48649" y1="78739" x2="50000" y2="76847"/>
                        <a14:backgroundMark x1="49459" y1="87297" x2="52027" y2="94324"/>
                        <a14:backgroundMark x1="36081" y1="54865" x2="36622" y2="5630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3148" y="747554"/>
            <a:ext cx="2747903" cy="4121855"/>
          </a:xfrm>
          <a:prstGeom prst="rect">
            <a:avLst/>
          </a:prstGeom>
        </p:spPr>
      </p:pic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1986149D-57FA-9E4A-BCF6-29E63CB8E5B6}"/>
              </a:ext>
            </a:extLst>
          </p:cNvPr>
          <p:cNvCxnSpPr/>
          <p:nvPr/>
        </p:nvCxnSpPr>
        <p:spPr>
          <a:xfrm>
            <a:off x="4691870" y="1047750"/>
            <a:ext cx="137395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Elbow Connector 18">
            <a:extLst>
              <a:ext uri="{FF2B5EF4-FFF2-40B4-BE49-F238E27FC236}">
                <a16:creationId xmlns:a16="http://schemas.microsoft.com/office/drawing/2014/main" id="{DF2AECAE-6995-9343-B425-F8A6853DB601}"/>
              </a:ext>
            </a:extLst>
          </p:cNvPr>
          <p:cNvCxnSpPr>
            <a:cxnSpLocks/>
          </p:cNvCxnSpPr>
          <p:nvPr/>
        </p:nvCxnSpPr>
        <p:spPr>
          <a:xfrm flipV="1">
            <a:off x="4876800" y="1181249"/>
            <a:ext cx="1189022" cy="95101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Elbow Connector 20">
            <a:extLst>
              <a:ext uri="{FF2B5EF4-FFF2-40B4-BE49-F238E27FC236}">
                <a16:creationId xmlns:a16="http://schemas.microsoft.com/office/drawing/2014/main" id="{4D063D47-7C27-5B40-AAE6-AAE24493F190}"/>
              </a:ext>
            </a:extLst>
          </p:cNvPr>
          <p:cNvCxnSpPr>
            <a:cxnSpLocks/>
          </p:cNvCxnSpPr>
          <p:nvPr/>
        </p:nvCxnSpPr>
        <p:spPr>
          <a:xfrm flipV="1">
            <a:off x="4691870" y="1333054"/>
            <a:ext cx="1404130" cy="42884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Elbow Connector 26">
            <a:extLst>
              <a:ext uri="{FF2B5EF4-FFF2-40B4-BE49-F238E27FC236}">
                <a16:creationId xmlns:a16="http://schemas.microsoft.com/office/drawing/2014/main" id="{69440282-A40A-394F-A241-537881DED874}"/>
              </a:ext>
            </a:extLst>
          </p:cNvPr>
          <p:cNvCxnSpPr>
            <a:cxnSpLocks/>
          </p:cNvCxnSpPr>
          <p:nvPr/>
        </p:nvCxnSpPr>
        <p:spPr>
          <a:xfrm>
            <a:off x="4691870" y="1399762"/>
            <a:ext cx="1404130" cy="97652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>
            <a:extLst>
              <a:ext uri="{FF2B5EF4-FFF2-40B4-BE49-F238E27FC236}">
                <a16:creationId xmlns:a16="http://schemas.microsoft.com/office/drawing/2014/main" id="{1B72EF4A-96AB-3A47-BA8C-5F725CC2E580}"/>
              </a:ext>
            </a:extLst>
          </p:cNvPr>
          <p:cNvCxnSpPr/>
          <p:nvPr/>
        </p:nvCxnSpPr>
        <p:spPr>
          <a:xfrm>
            <a:off x="4691870" y="1854210"/>
            <a:ext cx="1404130" cy="10794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F18CE4BE-E1F4-724B-9D34-A4588C9AF1B7}"/>
              </a:ext>
            </a:extLst>
          </p:cNvPr>
          <p:cNvCxnSpPr/>
          <p:nvPr/>
        </p:nvCxnSpPr>
        <p:spPr>
          <a:xfrm>
            <a:off x="4691870" y="2266950"/>
            <a:ext cx="140413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7E2FB087-3FE4-E44A-A4C1-D3BAE2557FA3}"/>
              </a:ext>
            </a:extLst>
          </p:cNvPr>
          <p:cNvCxnSpPr/>
          <p:nvPr/>
        </p:nvCxnSpPr>
        <p:spPr>
          <a:xfrm>
            <a:off x="4876800" y="3562350"/>
            <a:ext cx="123425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38EED7F5-6A23-F847-912B-A79E533D7020}"/>
              </a:ext>
            </a:extLst>
          </p:cNvPr>
          <p:cNvCxnSpPr/>
          <p:nvPr/>
        </p:nvCxnSpPr>
        <p:spPr>
          <a:xfrm>
            <a:off x="4876800" y="4324350"/>
            <a:ext cx="12192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D2BED51F-05CE-6747-8C9E-2CB589F5CAAF}"/>
              </a:ext>
            </a:extLst>
          </p:cNvPr>
          <p:cNvCxnSpPr/>
          <p:nvPr/>
        </p:nvCxnSpPr>
        <p:spPr>
          <a:xfrm flipH="1">
            <a:off x="3048000" y="1004761"/>
            <a:ext cx="16002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D803790E-8EDC-984A-AE97-338CBFF0A635}"/>
              </a:ext>
            </a:extLst>
          </p:cNvPr>
          <p:cNvCxnSpPr>
            <a:cxnSpLocks/>
          </p:cNvCxnSpPr>
          <p:nvPr/>
        </p:nvCxnSpPr>
        <p:spPr>
          <a:xfrm flipH="1">
            <a:off x="3048000" y="1228799"/>
            <a:ext cx="15240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Elbow Connector 47">
            <a:extLst>
              <a:ext uri="{FF2B5EF4-FFF2-40B4-BE49-F238E27FC236}">
                <a16:creationId xmlns:a16="http://schemas.microsoft.com/office/drawing/2014/main" id="{096FC379-1E9B-794B-BAB7-B8778185D248}"/>
              </a:ext>
            </a:extLst>
          </p:cNvPr>
          <p:cNvCxnSpPr>
            <a:cxnSpLocks/>
          </p:cNvCxnSpPr>
          <p:nvPr/>
        </p:nvCxnSpPr>
        <p:spPr>
          <a:xfrm rot="10800000" flipV="1">
            <a:off x="3048000" y="1276349"/>
            <a:ext cx="1643870" cy="128197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98CFA392-979E-A944-96A5-08F9CF346B17}"/>
              </a:ext>
            </a:extLst>
          </p:cNvPr>
          <p:cNvCxnSpPr/>
          <p:nvPr/>
        </p:nvCxnSpPr>
        <p:spPr>
          <a:xfrm flipH="1">
            <a:off x="3048000" y="1626018"/>
            <a:ext cx="12954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DAF89C69-25FA-9F44-AA61-75B49CAD3B81}"/>
              </a:ext>
            </a:extLst>
          </p:cNvPr>
          <p:cNvCxnSpPr/>
          <p:nvPr/>
        </p:nvCxnSpPr>
        <p:spPr>
          <a:xfrm flipH="1">
            <a:off x="3048000" y="2266950"/>
            <a:ext cx="12192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D2F4CDCE-F0DB-494A-B9B6-09F2D7B1EA5F}"/>
              </a:ext>
            </a:extLst>
          </p:cNvPr>
          <p:cNvCxnSpPr/>
          <p:nvPr/>
        </p:nvCxnSpPr>
        <p:spPr>
          <a:xfrm flipH="1">
            <a:off x="3086100" y="2571750"/>
            <a:ext cx="11430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572E371F-E2CB-0E43-AA55-0C668C34B29D}"/>
              </a:ext>
            </a:extLst>
          </p:cNvPr>
          <p:cNvCxnSpPr/>
          <p:nvPr/>
        </p:nvCxnSpPr>
        <p:spPr>
          <a:xfrm flipH="1">
            <a:off x="3048000" y="2952750"/>
            <a:ext cx="12192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>
            <a:extLst>
              <a:ext uri="{FF2B5EF4-FFF2-40B4-BE49-F238E27FC236}">
                <a16:creationId xmlns:a16="http://schemas.microsoft.com/office/drawing/2014/main" id="{BEA7A917-A3AB-014A-8466-44FC9C206D37}"/>
              </a:ext>
            </a:extLst>
          </p:cNvPr>
          <p:cNvCxnSpPr/>
          <p:nvPr/>
        </p:nvCxnSpPr>
        <p:spPr>
          <a:xfrm flipH="1">
            <a:off x="3048000" y="3867150"/>
            <a:ext cx="15240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>
            <a:extLst>
              <a:ext uri="{FF2B5EF4-FFF2-40B4-BE49-F238E27FC236}">
                <a16:creationId xmlns:a16="http://schemas.microsoft.com/office/drawing/2014/main" id="{412D4444-05B8-3F45-8AFA-F88CF96A30A0}"/>
              </a:ext>
            </a:extLst>
          </p:cNvPr>
          <p:cNvCxnSpPr/>
          <p:nvPr/>
        </p:nvCxnSpPr>
        <p:spPr>
          <a:xfrm flipH="1">
            <a:off x="3048000" y="4552950"/>
            <a:ext cx="15240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id="{F4A78C11-3E20-6C40-82AD-5EC4D8C01E4C}"/>
              </a:ext>
            </a:extLst>
          </p:cNvPr>
          <p:cNvCxnSpPr/>
          <p:nvPr/>
        </p:nvCxnSpPr>
        <p:spPr>
          <a:xfrm>
            <a:off x="5181600" y="2510094"/>
            <a:ext cx="90405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>
            <a:extLst>
              <a:ext uri="{FF2B5EF4-FFF2-40B4-BE49-F238E27FC236}">
                <a16:creationId xmlns:a16="http://schemas.microsoft.com/office/drawing/2014/main" id="{1EC868FC-6708-6243-AE9E-C780B473F451}"/>
              </a:ext>
            </a:extLst>
          </p:cNvPr>
          <p:cNvSpPr txBox="1"/>
          <p:nvPr/>
        </p:nvSpPr>
        <p:spPr>
          <a:xfrm>
            <a:off x="2653513" y="869235"/>
            <a:ext cx="784231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hair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96E0E97E-E9E2-3C41-A8B6-B9ECD4685616}"/>
              </a:ext>
            </a:extLst>
          </p:cNvPr>
          <p:cNvSpPr txBox="1"/>
          <p:nvPr/>
        </p:nvSpPr>
        <p:spPr>
          <a:xfrm>
            <a:off x="2653513" y="1084383"/>
            <a:ext cx="784231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eye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4DD84AD1-8156-2A46-A94C-374F8BB51854}"/>
              </a:ext>
            </a:extLst>
          </p:cNvPr>
          <p:cNvSpPr txBox="1"/>
          <p:nvPr/>
        </p:nvSpPr>
        <p:spPr>
          <a:xfrm>
            <a:off x="2574174" y="1267324"/>
            <a:ext cx="784231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nose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660A5416-0318-F941-AF8E-A43877E0573C}"/>
              </a:ext>
            </a:extLst>
          </p:cNvPr>
          <p:cNvSpPr txBox="1"/>
          <p:nvPr/>
        </p:nvSpPr>
        <p:spPr>
          <a:xfrm>
            <a:off x="2315816" y="1482472"/>
            <a:ext cx="784231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shoulder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09539C26-1368-974C-B8A1-7D1757F1F959}"/>
              </a:ext>
            </a:extLst>
          </p:cNvPr>
          <p:cNvSpPr txBox="1"/>
          <p:nvPr/>
        </p:nvSpPr>
        <p:spPr>
          <a:xfrm>
            <a:off x="2447366" y="2123151"/>
            <a:ext cx="784231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elbow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9CD4EF97-28A9-A04E-8802-90D5800FA386}"/>
              </a:ext>
            </a:extLst>
          </p:cNvPr>
          <p:cNvSpPr txBox="1"/>
          <p:nvPr/>
        </p:nvSpPr>
        <p:spPr>
          <a:xfrm>
            <a:off x="2587845" y="2433250"/>
            <a:ext cx="784231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arm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08ECE4D4-C9AE-A141-B6F2-1AE48D089DBB}"/>
              </a:ext>
            </a:extLst>
          </p:cNvPr>
          <p:cNvSpPr txBox="1"/>
          <p:nvPr/>
        </p:nvSpPr>
        <p:spPr>
          <a:xfrm>
            <a:off x="2466330" y="2803951"/>
            <a:ext cx="784231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finger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67217727-A318-CA4E-BE14-DE1E43EEB26C}"/>
              </a:ext>
            </a:extLst>
          </p:cNvPr>
          <p:cNvSpPr txBox="1"/>
          <p:nvPr/>
        </p:nvSpPr>
        <p:spPr>
          <a:xfrm>
            <a:off x="2607302" y="3728650"/>
            <a:ext cx="784231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leg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B766BBF3-0F06-574F-8138-CB2F981E740D}"/>
              </a:ext>
            </a:extLst>
          </p:cNvPr>
          <p:cNvSpPr txBox="1"/>
          <p:nvPr/>
        </p:nvSpPr>
        <p:spPr>
          <a:xfrm>
            <a:off x="2522623" y="4414450"/>
            <a:ext cx="784231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foot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4EFBDE60-480C-E842-85C8-CD513851456B}"/>
              </a:ext>
            </a:extLst>
          </p:cNvPr>
          <p:cNvSpPr txBox="1"/>
          <p:nvPr/>
        </p:nvSpPr>
        <p:spPr>
          <a:xfrm>
            <a:off x="6065822" y="881583"/>
            <a:ext cx="784231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forehead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5A068440-6084-4C48-9275-866476EF8C1E}"/>
              </a:ext>
            </a:extLst>
          </p:cNvPr>
          <p:cNvSpPr txBox="1"/>
          <p:nvPr/>
        </p:nvSpPr>
        <p:spPr>
          <a:xfrm>
            <a:off x="6065822" y="1045339"/>
            <a:ext cx="784231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ear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14C5951F-4BD0-6547-9E33-2FBA5C187D54}"/>
              </a:ext>
            </a:extLst>
          </p:cNvPr>
          <p:cNvSpPr txBox="1"/>
          <p:nvPr/>
        </p:nvSpPr>
        <p:spPr>
          <a:xfrm>
            <a:off x="6049094" y="1185199"/>
            <a:ext cx="784231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tooth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A54ABAB5-1487-B849-88E7-EDDD333913DF}"/>
              </a:ext>
            </a:extLst>
          </p:cNvPr>
          <p:cNvSpPr txBox="1"/>
          <p:nvPr/>
        </p:nvSpPr>
        <p:spPr>
          <a:xfrm>
            <a:off x="6049094" y="1358914"/>
            <a:ext cx="784231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lip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325F49DD-AD49-894F-B2A2-596124C0539B}"/>
              </a:ext>
            </a:extLst>
          </p:cNvPr>
          <p:cNvSpPr txBox="1"/>
          <p:nvPr/>
        </p:nvSpPr>
        <p:spPr>
          <a:xfrm>
            <a:off x="6065821" y="1819917"/>
            <a:ext cx="784231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chest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E618CF4A-CF63-374D-8473-14D0BEAF93BE}"/>
              </a:ext>
            </a:extLst>
          </p:cNvPr>
          <p:cNvSpPr txBox="1"/>
          <p:nvPr/>
        </p:nvSpPr>
        <p:spPr>
          <a:xfrm>
            <a:off x="6081820" y="2120913"/>
            <a:ext cx="784231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stomach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86617C6B-35C1-B748-9779-EEFC4E9C458B}"/>
              </a:ext>
            </a:extLst>
          </p:cNvPr>
          <p:cNvSpPr txBox="1"/>
          <p:nvPr/>
        </p:nvSpPr>
        <p:spPr>
          <a:xfrm>
            <a:off x="6071507" y="2373839"/>
            <a:ext cx="784231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hand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1C84D4A5-3E85-DB45-B9BA-EB3088A7F92B}"/>
              </a:ext>
            </a:extLst>
          </p:cNvPr>
          <p:cNvSpPr txBox="1"/>
          <p:nvPr/>
        </p:nvSpPr>
        <p:spPr>
          <a:xfrm>
            <a:off x="6111051" y="3423850"/>
            <a:ext cx="784231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knee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9180CCA8-95E4-2B42-A35B-162CDFD0DD97}"/>
              </a:ext>
            </a:extLst>
          </p:cNvPr>
          <p:cNvSpPr txBox="1"/>
          <p:nvPr/>
        </p:nvSpPr>
        <p:spPr>
          <a:xfrm>
            <a:off x="6096000" y="4171204"/>
            <a:ext cx="784231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ankle</a:t>
            </a:r>
          </a:p>
        </p:txBody>
      </p:sp>
      <p:sp>
        <p:nvSpPr>
          <p:cNvPr id="41" name="Content Placeholder 2">
            <a:extLst>
              <a:ext uri="{FF2B5EF4-FFF2-40B4-BE49-F238E27FC236}">
                <a16:creationId xmlns:a16="http://schemas.microsoft.com/office/drawing/2014/main" id="{9130BB79-484E-6749-9263-BCC6099410ED}"/>
              </a:ext>
            </a:extLst>
          </p:cNvPr>
          <p:cNvSpPr txBox="1">
            <a:spLocks/>
          </p:cNvSpPr>
          <p:nvPr/>
        </p:nvSpPr>
        <p:spPr>
          <a:xfrm>
            <a:off x="5931976" y="4469539"/>
            <a:ext cx="3846013" cy="312871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  <a:tabLst>
                <a:tab pos="971550" algn="l"/>
              </a:tabLst>
            </a:pPr>
            <a:r>
              <a:rPr lang="en-US" sz="1000" dirty="0"/>
              <a:t>source: </a:t>
            </a:r>
            <a:r>
              <a:rPr lang="en-US" sz="1000" dirty="0" err="1"/>
              <a:t>freepik.com</a:t>
            </a:r>
            <a:r>
              <a:rPr lang="en-US" sz="1000" dirty="0"/>
              <a:t>/</a:t>
            </a:r>
            <a:r>
              <a:rPr lang="en-US" sz="1000" dirty="0" err="1"/>
              <a:t>Rawpixels.com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2675611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FC5BCBC-211C-7B47-B03A-EC59CDD4145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385" t="6016" r="10000" b="39463"/>
          <a:stretch/>
        </p:blipFill>
        <p:spPr>
          <a:xfrm>
            <a:off x="5040315" y="703843"/>
            <a:ext cx="2031311" cy="337474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17E36C6-F235-2E42-B01B-C67E3C4CBFB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972" b="100000" l="9993" r="89972">
                        <a14:foregroundMark x1="27525" y1="80420" x2="24755" y2="92006"/>
                        <a14:foregroundMark x1="24755" y1="69600" x2="18268" y2="9911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936" r="21395" b="30426"/>
          <a:stretch/>
        </p:blipFill>
        <p:spPr>
          <a:xfrm>
            <a:off x="1642024" y="694250"/>
            <a:ext cx="2640238" cy="2814622"/>
          </a:xfrm>
          <a:prstGeom prst="rect">
            <a:avLst/>
          </a:prstGeom>
        </p:spPr>
      </p:pic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082C61F7-C503-814F-86CE-3774D1F1AF86}"/>
              </a:ext>
            </a:extLst>
          </p:cNvPr>
          <p:cNvCxnSpPr/>
          <p:nvPr/>
        </p:nvCxnSpPr>
        <p:spPr>
          <a:xfrm flipH="1">
            <a:off x="1524000" y="2101561"/>
            <a:ext cx="10668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5012F9CC-6C45-7A4F-BAC3-276FFBB449AC}"/>
              </a:ext>
            </a:extLst>
          </p:cNvPr>
          <p:cNvSpPr txBox="1"/>
          <p:nvPr/>
        </p:nvSpPr>
        <p:spPr>
          <a:xfrm>
            <a:off x="7473244" y="1649695"/>
            <a:ext cx="784231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shoulder</a:t>
            </a:r>
          </a:p>
        </p:txBody>
      </p:sp>
      <p:cxnSp>
        <p:nvCxnSpPr>
          <p:cNvPr id="14" name="Elbow Connector 13">
            <a:extLst>
              <a:ext uri="{FF2B5EF4-FFF2-40B4-BE49-F238E27FC236}">
                <a16:creationId xmlns:a16="http://schemas.microsoft.com/office/drawing/2014/main" id="{2E951F72-5E15-2040-9E80-D367E3415A4F}"/>
              </a:ext>
            </a:extLst>
          </p:cNvPr>
          <p:cNvCxnSpPr/>
          <p:nvPr/>
        </p:nvCxnSpPr>
        <p:spPr>
          <a:xfrm rot="10800000">
            <a:off x="1524000" y="1597811"/>
            <a:ext cx="1066800" cy="444211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Elbow Connector 15">
            <a:extLst>
              <a:ext uri="{FF2B5EF4-FFF2-40B4-BE49-F238E27FC236}">
                <a16:creationId xmlns:a16="http://schemas.microsoft.com/office/drawing/2014/main" id="{EA86EE2D-196C-5043-81DC-634CA6E93BF8}"/>
              </a:ext>
            </a:extLst>
          </p:cNvPr>
          <p:cNvCxnSpPr/>
          <p:nvPr/>
        </p:nvCxnSpPr>
        <p:spPr>
          <a:xfrm rot="10800000" flipV="1">
            <a:off x="1524000" y="2175696"/>
            <a:ext cx="1066800" cy="205928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010582A4-71C7-FB47-915D-ADD4435C439D}"/>
              </a:ext>
            </a:extLst>
          </p:cNvPr>
          <p:cNvCxnSpPr/>
          <p:nvPr/>
        </p:nvCxnSpPr>
        <p:spPr>
          <a:xfrm flipH="1">
            <a:off x="1523999" y="2642713"/>
            <a:ext cx="100543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451E092E-6EB1-0B4C-B764-2EA5F9FB7962}"/>
              </a:ext>
            </a:extLst>
          </p:cNvPr>
          <p:cNvSpPr txBox="1"/>
          <p:nvPr/>
        </p:nvSpPr>
        <p:spPr>
          <a:xfrm>
            <a:off x="822571" y="1444963"/>
            <a:ext cx="914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eyebrow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53CECC7-2F77-7A45-856C-6D0932C0B47C}"/>
              </a:ext>
            </a:extLst>
          </p:cNvPr>
          <p:cNvSpPr txBox="1"/>
          <p:nvPr/>
        </p:nvSpPr>
        <p:spPr>
          <a:xfrm>
            <a:off x="992547" y="1958416"/>
            <a:ext cx="914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eyelid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F98BF26-EDE3-6946-991F-53DF64221B7F}"/>
              </a:ext>
            </a:extLst>
          </p:cNvPr>
          <p:cNvSpPr txBox="1"/>
          <p:nvPr/>
        </p:nvSpPr>
        <p:spPr>
          <a:xfrm>
            <a:off x="668612" y="2240062"/>
            <a:ext cx="914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eyelash(</a:t>
            </a:r>
            <a:r>
              <a:rPr lang="en-US" sz="1200" dirty="0" err="1"/>
              <a:t>es</a:t>
            </a:r>
            <a:r>
              <a:rPr lang="en-US" sz="1200" dirty="0"/>
              <a:t>)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75EE29D-7C00-7F46-889B-0401392F876E}"/>
              </a:ext>
            </a:extLst>
          </p:cNvPr>
          <p:cNvSpPr txBox="1"/>
          <p:nvPr/>
        </p:nvSpPr>
        <p:spPr>
          <a:xfrm>
            <a:off x="988651" y="2504213"/>
            <a:ext cx="914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cheek</a:t>
            </a: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22731FEA-C260-7F4F-9EE1-5FC0CB51FD20}"/>
              </a:ext>
            </a:extLst>
          </p:cNvPr>
          <p:cNvCxnSpPr/>
          <p:nvPr/>
        </p:nvCxnSpPr>
        <p:spPr>
          <a:xfrm>
            <a:off x="6055970" y="1475223"/>
            <a:ext cx="141163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BB939283-5534-CB43-9EEE-FF2884A80593}"/>
              </a:ext>
            </a:extLst>
          </p:cNvPr>
          <p:cNvCxnSpPr/>
          <p:nvPr/>
        </p:nvCxnSpPr>
        <p:spPr>
          <a:xfrm>
            <a:off x="6477000" y="1819917"/>
            <a:ext cx="9906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46AB3473-413F-2F4F-8736-EF5A4811D2B7}"/>
              </a:ext>
            </a:extLst>
          </p:cNvPr>
          <p:cNvCxnSpPr/>
          <p:nvPr/>
        </p:nvCxnSpPr>
        <p:spPr>
          <a:xfrm>
            <a:off x="6629400" y="2642712"/>
            <a:ext cx="8382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0A0FF92B-70B1-A646-AA87-327DF3942385}"/>
              </a:ext>
            </a:extLst>
          </p:cNvPr>
          <p:cNvCxnSpPr/>
          <p:nvPr/>
        </p:nvCxnSpPr>
        <p:spPr>
          <a:xfrm>
            <a:off x="6761785" y="3333750"/>
            <a:ext cx="70581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3B3DA350-798A-DE46-A8AF-ACD69B2E5462}"/>
              </a:ext>
            </a:extLst>
          </p:cNvPr>
          <p:cNvCxnSpPr>
            <a:cxnSpLocks/>
          </p:cNvCxnSpPr>
          <p:nvPr/>
        </p:nvCxnSpPr>
        <p:spPr>
          <a:xfrm>
            <a:off x="6055970" y="2278660"/>
            <a:ext cx="141163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D43289C2-73A8-084D-8784-B6F87C4D0B3A}"/>
              </a:ext>
            </a:extLst>
          </p:cNvPr>
          <p:cNvSpPr txBox="1"/>
          <p:nvPr/>
        </p:nvSpPr>
        <p:spPr>
          <a:xfrm>
            <a:off x="7473244" y="1338849"/>
            <a:ext cx="784231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neck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0212517B-0703-724A-AB79-D8EF307046FE}"/>
              </a:ext>
            </a:extLst>
          </p:cNvPr>
          <p:cNvSpPr txBox="1"/>
          <p:nvPr/>
        </p:nvSpPr>
        <p:spPr>
          <a:xfrm>
            <a:off x="7473244" y="2146203"/>
            <a:ext cx="784231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back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7939B335-FC54-AB4A-8811-7AAE27A02F5F}"/>
              </a:ext>
            </a:extLst>
          </p:cNvPr>
          <p:cNvSpPr txBox="1"/>
          <p:nvPr/>
        </p:nvSpPr>
        <p:spPr>
          <a:xfrm>
            <a:off x="7473244" y="2510955"/>
            <a:ext cx="784231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elbow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82EDCD6-1242-E14F-8308-B445C30A982D}"/>
              </a:ext>
            </a:extLst>
          </p:cNvPr>
          <p:cNvSpPr txBox="1"/>
          <p:nvPr/>
        </p:nvSpPr>
        <p:spPr>
          <a:xfrm>
            <a:off x="7473244" y="3170970"/>
            <a:ext cx="784231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wrist</a:t>
            </a:r>
          </a:p>
        </p:txBody>
      </p: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2649836B-5DC2-4348-BDFB-4572A7B838CF}"/>
              </a:ext>
            </a:extLst>
          </p:cNvPr>
          <p:cNvSpPr txBox="1">
            <a:spLocks/>
          </p:cNvSpPr>
          <p:nvPr/>
        </p:nvSpPr>
        <p:spPr>
          <a:xfrm>
            <a:off x="2057399" y="3642545"/>
            <a:ext cx="3846013" cy="312871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  <a:tabLst>
                <a:tab pos="971550" algn="l"/>
              </a:tabLst>
            </a:pPr>
            <a:r>
              <a:rPr lang="en-US" sz="1000" dirty="0"/>
              <a:t>source: </a:t>
            </a:r>
            <a:r>
              <a:rPr lang="en-US" sz="1000" dirty="0" err="1"/>
              <a:t>dokumen</a:t>
            </a:r>
            <a:r>
              <a:rPr lang="en-US" sz="1000" dirty="0"/>
              <a:t> </a:t>
            </a:r>
            <a:r>
              <a:rPr lang="en-US" sz="1000" dirty="0" err="1"/>
              <a:t>penerbit</a:t>
            </a:r>
            <a:endParaRPr lang="en-US" sz="1000" dirty="0"/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195A231E-F87D-CD43-9A02-5B443E0DCE6A}"/>
              </a:ext>
            </a:extLst>
          </p:cNvPr>
          <p:cNvSpPr txBox="1">
            <a:spLocks/>
          </p:cNvSpPr>
          <p:nvPr/>
        </p:nvSpPr>
        <p:spPr>
          <a:xfrm>
            <a:off x="5191685" y="4136829"/>
            <a:ext cx="3846013" cy="312871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  <a:tabLst>
                <a:tab pos="971550" algn="l"/>
              </a:tabLst>
            </a:pPr>
            <a:r>
              <a:rPr lang="en-US" sz="1000" dirty="0"/>
              <a:t>source: </a:t>
            </a:r>
            <a:r>
              <a:rPr lang="en-US" sz="1000" dirty="0" err="1"/>
              <a:t>dokumen</a:t>
            </a:r>
            <a:r>
              <a:rPr lang="en-US" sz="1000" dirty="0"/>
              <a:t> </a:t>
            </a:r>
            <a:r>
              <a:rPr lang="en-US" sz="1000" dirty="0" err="1"/>
              <a:t>penerbit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1046249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6BAA51BD-9675-944D-951B-99AF4018865B}"/>
              </a:ext>
            </a:extLst>
          </p:cNvPr>
          <p:cNvSpPr txBox="1">
            <a:spLocks/>
          </p:cNvSpPr>
          <p:nvPr/>
        </p:nvSpPr>
        <p:spPr>
          <a:xfrm>
            <a:off x="500743" y="361950"/>
            <a:ext cx="8229600" cy="4267200"/>
          </a:xfrm>
          <a:prstGeom prst="rect">
            <a:avLst/>
          </a:prstGeom>
        </p:spPr>
        <p:txBody>
          <a:bodyPr>
            <a:normAutofit fontScale="6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  <a:tabLst>
                <a:tab pos="971550" algn="l"/>
              </a:tabLst>
            </a:pPr>
            <a:r>
              <a:rPr lang="en-US" dirty="0"/>
              <a:t>3. Other adverbs of frequency are </a:t>
            </a:r>
            <a:r>
              <a:rPr lang="en-US" i="1" dirty="0">
                <a:solidFill>
                  <a:schemeClr val="accent6"/>
                </a:solidFill>
              </a:rPr>
              <a:t>every day/week/month/year/Sunday, once a week, three times a month</a:t>
            </a:r>
            <a:r>
              <a:rPr lang="en-US" i="1" dirty="0"/>
              <a:t>.</a:t>
            </a:r>
            <a:r>
              <a:rPr lang="en-US" dirty="0"/>
              <a:t> They are usually put at the end of sentences.</a:t>
            </a:r>
          </a:p>
          <a:p>
            <a:pPr indent="-120650">
              <a:buFont typeface="Wingdings" pitchFamily="2" charset="2"/>
              <a:buChar char="Ø"/>
              <a:tabLst>
                <a:tab pos="971550" algn="l"/>
              </a:tabLst>
            </a:pPr>
            <a:r>
              <a:rPr lang="en-US" i="1" dirty="0">
                <a:solidFill>
                  <a:schemeClr val="accent6"/>
                </a:solidFill>
              </a:rPr>
              <a:t>I play tennis twice a week.</a:t>
            </a:r>
          </a:p>
          <a:p>
            <a:pPr indent="-120650">
              <a:buFont typeface="Wingdings" pitchFamily="2" charset="2"/>
              <a:buChar char="Ø"/>
              <a:tabLst>
                <a:tab pos="971550" algn="l"/>
              </a:tabLst>
            </a:pPr>
            <a:r>
              <a:rPr lang="en-US" i="1" dirty="0">
                <a:solidFill>
                  <a:schemeClr val="accent6"/>
                </a:solidFill>
              </a:rPr>
              <a:t>The students have a flag-raising ceremony every Monday.</a:t>
            </a:r>
          </a:p>
          <a:p>
            <a:pPr marL="0" indent="0">
              <a:buNone/>
              <a:tabLst>
                <a:tab pos="971550" algn="l"/>
              </a:tabLst>
            </a:pPr>
            <a:endParaRPr lang="en-US" i="1" dirty="0"/>
          </a:p>
          <a:p>
            <a:pPr marL="0" indent="0">
              <a:buNone/>
              <a:tabLst>
                <a:tab pos="971550" algn="l"/>
              </a:tabLst>
            </a:pPr>
            <a:r>
              <a:rPr lang="en-US" dirty="0"/>
              <a:t>4. When talking about daily activities, we usually include information about time. </a:t>
            </a:r>
          </a:p>
          <a:p>
            <a:pPr marL="0" indent="268288">
              <a:buNone/>
              <a:tabLst>
                <a:tab pos="971550" algn="l"/>
              </a:tabLst>
            </a:pPr>
            <a:r>
              <a:rPr lang="en-US" dirty="0"/>
              <a:t>To ask about time, you can say:</a:t>
            </a:r>
          </a:p>
          <a:p>
            <a:pPr indent="-74613">
              <a:buFont typeface="Wingdings" pitchFamily="2" charset="2"/>
              <a:buChar char="Ø"/>
              <a:tabLst>
                <a:tab pos="971550" algn="l"/>
              </a:tabLst>
            </a:pPr>
            <a:r>
              <a:rPr lang="en-US" dirty="0">
                <a:solidFill>
                  <a:schemeClr val="accent6"/>
                </a:solidFill>
              </a:rPr>
              <a:t>What time is it?</a:t>
            </a:r>
          </a:p>
          <a:p>
            <a:pPr indent="-74613">
              <a:buFont typeface="Wingdings" pitchFamily="2" charset="2"/>
              <a:buChar char="Ø"/>
              <a:tabLst>
                <a:tab pos="971550" algn="l"/>
              </a:tabLst>
            </a:pPr>
            <a:r>
              <a:rPr lang="en-US" dirty="0">
                <a:solidFill>
                  <a:schemeClr val="accent6"/>
                </a:solidFill>
              </a:rPr>
              <a:t>What’s the time, please?</a:t>
            </a:r>
          </a:p>
          <a:p>
            <a:pPr indent="-74613">
              <a:buFont typeface="Wingdings" pitchFamily="2" charset="2"/>
              <a:buChar char="Ø"/>
              <a:tabLst>
                <a:tab pos="971550" algn="l"/>
              </a:tabLst>
            </a:pPr>
            <a:r>
              <a:rPr lang="en-US" dirty="0">
                <a:solidFill>
                  <a:schemeClr val="accent6"/>
                </a:solidFill>
              </a:rPr>
              <a:t>Do you have the time?</a:t>
            </a:r>
          </a:p>
          <a:p>
            <a:pPr indent="-74613">
              <a:buFont typeface="Wingdings" pitchFamily="2" charset="2"/>
              <a:buChar char="Ø"/>
              <a:tabLst>
                <a:tab pos="971550" algn="l"/>
              </a:tabLst>
            </a:pPr>
            <a:r>
              <a:rPr lang="en-US" dirty="0">
                <a:solidFill>
                  <a:schemeClr val="accent6"/>
                </a:solidFill>
              </a:rPr>
              <a:t>Could you tell me what time it is?</a:t>
            </a:r>
          </a:p>
          <a:p>
            <a:pPr indent="-74613">
              <a:buFont typeface="Wingdings" pitchFamily="2" charset="2"/>
              <a:buChar char="Ø"/>
              <a:tabLst>
                <a:tab pos="971550" algn="l"/>
              </a:tabLst>
            </a:pPr>
            <a:r>
              <a:rPr lang="en-US" dirty="0">
                <a:solidFill>
                  <a:schemeClr val="accent6"/>
                </a:solidFill>
              </a:rPr>
              <a:t>What time do you go to school?</a:t>
            </a:r>
          </a:p>
          <a:p>
            <a:pPr indent="-74613">
              <a:buFont typeface="Wingdings" pitchFamily="2" charset="2"/>
              <a:buChar char="Ø"/>
              <a:tabLst>
                <a:tab pos="971550" algn="l"/>
              </a:tabLst>
            </a:pPr>
            <a:r>
              <a:rPr lang="en-US" dirty="0">
                <a:solidFill>
                  <a:schemeClr val="accent6"/>
                </a:solidFill>
              </a:rPr>
              <a:t>What time is the English class on Monday?</a:t>
            </a:r>
          </a:p>
          <a:p>
            <a:pPr marL="0" indent="0">
              <a:buNone/>
              <a:tabLst>
                <a:tab pos="971550" algn="l"/>
              </a:tabLst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4288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267070"/>
            <a:ext cx="5791200" cy="58771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33400" y="269282"/>
            <a:ext cx="5562600" cy="478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buSzPct val="100000"/>
            </a:pPr>
            <a:r>
              <a:rPr lang="en-US" sz="2400" dirty="0">
                <a:solidFill>
                  <a:schemeClr val="bg1"/>
                </a:solidFill>
                <a:latin typeface="+mj-lt"/>
                <a:cs typeface="Arial" pitchFamily="34" charset="0"/>
              </a:rPr>
              <a:t>C. Features of Pets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C652806-7AF0-CB4E-9570-EB6DCD44517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190" b="98270" l="10000" r="90000">
                        <a14:backgroundMark x1="35146" y1="77540" x2="27958" y2="81472"/>
                        <a14:backgroundMark x1="31063" y1="76534" x2="34167" y2="77037"/>
                        <a14:backgroundMark x1="35792" y1="76062" x2="35958" y2="7826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82" y="1238557"/>
            <a:ext cx="4266918" cy="282238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3A2E860-4FF0-064D-B0E8-D72372B8809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50320" l="18675" r="85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519" r="12962" b="44074"/>
          <a:stretch/>
        </p:blipFill>
        <p:spPr>
          <a:xfrm>
            <a:off x="4457700" y="1618944"/>
            <a:ext cx="4395343" cy="244200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ED895A3-BAA1-E745-A738-E34E4C7CB559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005" b="-6648"/>
          <a:stretch/>
        </p:blipFill>
        <p:spPr>
          <a:xfrm>
            <a:off x="3352800" y="1628533"/>
            <a:ext cx="571500" cy="580516"/>
          </a:xfrm>
          <a:prstGeom prst="rect">
            <a:avLst/>
          </a:prstGeom>
        </p:spPr>
      </p:pic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1BD8EA81-490A-3340-899B-ECA0E13038DB}"/>
              </a:ext>
            </a:extLst>
          </p:cNvPr>
          <p:cNvCxnSpPr/>
          <p:nvPr/>
        </p:nvCxnSpPr>
        <p:spPr>
          <a:xfrm flipH="1">
            <a:off x="989545" y="1504950"/>
            <a:ext cx="76305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Elbow Connector 10">
            <a:extLst>
              <a:ext uri="{FF2B5EF4-FFF2-40B4-BE49-F238E27FC236}">
                <a16:creationId xmlns:a16="http://schemas.microsoft.com/office/drawing/2014/main" id="{D95DA931-F02C-E34A-ABF5-4747A9C22991}"/>
              </a:ext>
            </a:extLst>
          </p:cNvPr>
          <p:cNvCxnSpPr/>
          <p:nvPr/>
        </p:nvCxnSpPr>
        <p:spPr>
          <a:xfrm rot="16200000" flipV="1">
            <a:off x="685800" y="2571750"/>
            <a:ext cx="685800" cy="38100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5DB40349-DD20-1A4A-9DD8-24D52C70B116}"/>
              </a:ext>
            </a:extLst>
          </p:cNvPr>
          <p:cNvCxnSpPr/>
          <p:nvPr/>
        </p:nvCxnSpPr>
        <p:spPr>
          <a:xfrm>
            <a:off x="2514600" y="3333750"/>
            <a:ext cx="8382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AF6FEA73-6637-0A4E-892D-A50E72E248EE}"/>
              </a:ext>
            </a:extLst>
          </p:cNvPr>
          <p:cNvCxnSpPr/>
          <p:nvPr/>
        </p:nvCxnSpPr>
        <p:spPr>
          <a:xfrm>
            <a:off x="2514600" y="3790950"/>
            <a:ext cx="8382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Elbow Connector 18">
            <a:extLst>
              <a:ext uri="{FF2B5EF4-FFF2-40B4-BE49-F238E27FC236}">
                <a16:creationId xmlns:a16="http://schemas.microsoft.com/office/drawing/2014/main" id="{CC16B086-DD4E-5D48-AD54-65F2F4BB5114}"/>
              </a:ext>
            </a:extLst>
          </p:cNvPr>
          <p:cNvCxnSpPr>
            <a:cxnSpLocks/>
            <a:endCxn id="10" idx="1"/>
          </p:cNvCxnSpPr>
          <p:nvPr/>
        </p:nvCxnSpPr>
        <p:spPr>
          <a:xfrm flipV="1">
            <a:off x="2590802" y="1918791"/>
            <a:ext cx="761998" cy="674033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D1C30028-89A2-5940-8C4C-B4E47B1B4A1E}"/>
              </a:ext>
            </a:extLst>
          </p:cNvPr>
          <p:cNvSpPr txBox="1"/>
          <p:nvPr/>
        </p:nvSpPr>
        <p:spPr>
          <a:xfrm>
            <a:off x="572026" y="1358450"/>
            <a:ext cx="5323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ear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E40AAE2-C0B2-7A4E-99E9-B93523082EDF}"/>
              </a:ext>
            </a:extLst>
          </p:cNvPr>
          <p:cNvSpPr txBox="1"/>
          <p:nvPr/>
        </p:nvSpPr>
        <p:spPr>
          <a:xfrm>
            <a:off x="617146" y="2142351"/>
            <a:ext cx="5323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tail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A0B5133-2B2D-3943-A4DC-6092311DD6FE}"/>
              </a:ext>
            </a:extLst>
          </p:cNvPr>
          <p:cNvSpPr txBox="1"/>
          <p:nvPr/>
        </p:nvSpPr>
        <p:spPr>
          <a:xfrm>
            <a:off x="3467629" y="2142351"/>
            <a:ext cx="5323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fur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6D2CA06-5B1D-7E47-80E1-E38301E352BD}"/>
              </a:ext>
            </a:extLst>
          </p:cNvPr>
          <p:cNvSpPr txBox="1"/>
          <p:nvPr/>
        </p:nvSpPr>
        <p:spPr>
          <a:xfrm>
            <a:off x="3344236" y="3190424"/>
            <a:ext cx="5323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leg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C8151D2-6EDE-C943-A194-86A9F45EFCC6}"/>
              </a:ext>
            </a:extLst>
          </p:cNvPr>
          <p:cNvSpPr txBox="1"/>
          <p:nvPr/>
        </p:nvSpPr>
        <p:spPr>
          <a:xfrm>
            <a:off x="3362898" y="3632545"/>
            <a:ext cx="5323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paw</a:t>
            </a:r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D9B51F4A-2A8E-B54D-BDD0-E1885996EEAA}"/>
              </a:ext>
            </a:extLst>
          </p:cNvPr>
          <p:cNvCxnSpPr>
            <a:cxnSpLocks/>
          </p:cNvCxnSpPr>
          <p:nvPr/>
        </p:nvCxnSpPr>
        <p:spPr>
          <a:xfrm>
            <a:off x="6655371" y="2973211"/>
            <a:ext cx="111702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EDAD4E1B-8107-3441-B3EC-B9030505972A}"/>
              </a:ext>
            </a:extLst>
          </p:cNvPr>
          <p:cNvCxnSpPr/>
          <p:nvPr/>
        </p:nvCxnSpPr>
        <p:spPr>
          <a:xfrm>
            <a:off x="6863437" y="3714750"/>
            <a:ext cx="90896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>
            <a:extLst>
              <a:ext uri="{FF2B5EF4-FFF2-40B4-BE49-F238E27FC236}">
                <a16:creationId xmlns:a16="http://schemas.microsoft.com/office/drawing/2014/main" id="{192A73E1-3739-8B49-9F06-B2C0A51BD25C}"/>
              </a:ext>
            </a:extLst>
          </p:cNvPr>
          <p:cNvCxnSpPr/>
          <p:nvPr/>
        </p:nvCxnSpPr>
        <p:spPr>
          <a:xfrm rot="5400000" flipH="1" flipV="1">
            <a:off x="7911330" y="1448121"/>
            <a:ext cx="560341" cy="38100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E91A6CE1-29F0-604A-AE5C-1025B14141A7}"/>
              </a:ext>
            </a:extLst>
          </p:cNvPr>
          <p:cNvCxnSpPr>
            <a:cxnSpLocks/>
          </p:cNvCxnSpPr>
          <p:nvPr/>
        </p:nvCxnSpPr>
        <p:spPr>
          <a:xfrm>
            <a:off x="6987577" y="3328923"/>
            <a:ext cx="78482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05BC0008-45EB-2340-84BD-9C0221AF6796}"/>
              </a:ext>
            </a:extLst>
          </p:cNvPr>
          <p:cNvSpPr txBox="1"/>
          <p:nvPr/>
        </p:nvSpPr>
        <p:spPr>
          <a:xfrm>
            <a:off x="7780376" y="3576250"/>
            <a:ext cx="5323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claw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D57FCFBC-2178-3048-8C15-A369F4F0C246}"/>
              </a:ext>
            </a:extLst>
          </p:cNvPr>
          <p:cNvSpPr txBox="1"/>
          <p:nvPr/>
        </p:nvSpPr>
        <p:spPr>
          <a:xfrm>
            <a:off x="7795591" y="3190423"/>
            <a:ext cx="5323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tail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81802117-4C24-FF40-8606-C7B87663B1FD}"/>
              </a:ext>
            </a:extLst>
          </p:cNvPr>
          <p:cNvSpPr txBox="1"/>
          <p:nvPr/>
        </p:nvSpPr>
        <p:spPr>
          <a:xfrm>
            <a:off x="7792895" y="2834711"/>
            <a:ext cx="5323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beak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46457719-8C87-494F-8F90-7D4F3FDD0E50}"/>
              </a:ext>
            </a:extLst>
          </p:cNvPr>
          <p:cNvSpPr txBox="1"/>
          <p:nvPr/>
        </p:nvSpPr>
        <p:spPr>
          <a:xfrm>
            <a:off x="8076173" y="1098364"/>
            <a:ext cx="7193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feather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738C39D4-660D-4E42-8C8D-4C1DD20449C8}"/>
              </a:ext>
            </a:extLst>
          </p:cNvPr>
          <p:cNvSpPr txBox="1"/>
          <p:nvPr/>
        </p:nvSpPr>
        <p:spPr>
          <a:xfrm>
            <a:off x="561409" y="1081451"/>
            <a:ext cx="17966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Features of cats: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82B321E4-FFE0-F645-8276-DF4F853CFE39}"/>
              </a:ext>
            </a:extLst>
          </p:cNvPr>
          <p:cNvSpPr txBox="1"/>
          <p:nvPr/>
        </p:nvSpPr>
        <p:spPr>
          <a:xfrm>
            <a:off x="4548306" y="1081451"/>
            <a:ext cx="17966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Features of birds:</a:t>
            </a: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E847FE6D-7C52-B84D-A9D6-0DAA2F34B401}"/>
              </a:ext>
            </a:extLst>
          </p:cNvPr>
          <p:cNvSpPr txBox="1">
            <a:spLocks/>
          </p:cNvSpPr>
          <p:nvPr/>
        </p:nvSpPr>
        <p:spPr>
          <a:xfrm>
            <a:off x="1565457" y="4048839"/>
            <a:ext cx="3846013" cy="312871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  <a:tabLst>
                <a:tab pos="971550" algn="l"/>
              </a:tabLst>
            </a:pPr>
            <a:r>
              <a:rPr lang="en-US" sz="1000" dirty="0"/>
              <a:t>source: </a:t>
            </a:r>
            <a:r>
              <a:rPr lang="en-US" sz="1000" dirty="0" err="1"/>
              <a:t>pixnio.com</a:t>
            </a:r>
            <a:r>
              <a:rPr lang="en-US" sz="1000" dirty="0"/>
              <a:t>/PPD</a:t>
            </a:r>
          </a:p>
        </p:txBody>
      </p:sp>
      <p:sp>
        <p:nvSpPr>
          <p:cNvPr id="29" name="Content Placeholder 2">
            <a:extLst>
              <a:ext uri="{FF2B5EF4-FFF2-40B4-BE49-F238E27FC236}">
                <a16:creationId xmlns:a16="http://schemas.microsoft.com/office/drawing/2014/main" id="{FD207497-931D-D243-9615-C03B9124F733}"/>
              </a:ext>
            </a:extLst>
          </p:cNvPr>
          <p:cNvSpPr txBox="1">
            <a:spLocks/>
          </p:cNvSpPr>
          <p:nvPr/>
        </p:nvSpPr>
        <p:spPr>
          <a:xfrm>
            <a:off x="5638800" y="3958925"/>
            <a:ext cx="3846013" cy="312871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  <a:tabLst>
                <a:tab pos="971550" algn="l"/>
              </a:tabLst>
            </a:pPr>
            <a:r>
              <a:rPr lang="en-US" sz="1000" dirty="0"/>
              <a:t>source: </a:t>
            </a:r>
            <a:r>
              <a:rPr lang="en-US" sz="1000" dirty="0" err="1"/>
              <a:t>pixabay.com</a:t>
            </a:r>
            <a:r>
              <a:rPr lang="en-US" sz="1000" dirty="0"/>
              <a:t>/</a:t>
            </a:r>
            <a:r>
              <a:rPr lang="en-US" sz="1000" dirty="0" err="1"/>
              <a:t>Avalon_Art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2801440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267070"/>
            <a:ext cx="5791200" cy="58771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33400" y="269282"/>
            <a:ext cx="5562600" cy="478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buSzPct val="100000"/>
            </a:pPr>
            <a:r>
              <a:rPr lang="en-US" sz="2400" dirty="0">
                <a:solidFill>
                  <a:schemeClr val="bg1"/>
                </a:solidFill>
                <a:latin typeface="+mj-lt"/>
                <a:cs typeface="Arial" pitchFamily="34" charset="0"/>
              </a:rPr>
              <a:t>Summary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6C4B64C-52F8-6945-9778-149429E9E647}"/>
              </a:ext>
            </a:extLst>
          </p:cNvPr>
          <p:cNvSpPr txBox="1">
            <a:spLocks/>
          </p:cNvSpPr>
          <p:nvPr/>
        </p:nvSpPr>
        <p:spPr>
          <a:xfrm>
            <a:off x="762000" y="1123950"/>
            <a:ext cx="8229600" cy="42672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  <a:tabLst>
                <a:tab pos="971550" algn="l"/>
              </a:tabLst>
            </a:pPr>
            <a:r>
              <a:rPr lang="en-US" sz="2800" b="1" dirty="0"/>
              <a:t>‘have’ / ‘have got’</a:t>
            </a:r>
          </a:p>
          <a:p>
            <a:pPr marL="0" indent="0">
              <a:buFont typeface="Arial" pitchFamily="34" charset="0"/>
              <a:buNone/>
              <a:tabLst>
                <a:tab pos="971550" algn="l"/>
              </a:tabLst>
            </a:pPr>
            <a:r>
              <a:rPr lang="en-US" sz="2800" dirty="0"/>
              <a:t>When we are talking about </a:t>
            </a:r>
            <a:r>
              <a:rPr lang="en-US" sz="2800" b="1" dirty="0"/>
              <a:t>possession, relationships, illnesses and characteristics </a:t>
            </a:r>
            <a:r>
              <a:rPr lang="en-US" sz="2800" dirty="0"/>
              <a:t>of people or things, we can use either </a:t>
            </a:r>
            <a:r>
              <a:rPr lang="en-US" sz="2800" b="1" dirty="0"/>
              <a:t>have </a:t>
            </a:r>
            <a:r>
              <a:rPr lang="en-US" sz="2800" dirty="0"/>
              <a:t>or </a:t>
            </a:r>
            <a:r>
              <a:rPr lang="en-US" sz="2800" b="1" dirty="0"/>
              <a:t>have got</a:t>
            </a:r>
            <a:r>
              <a:rPr lang="en-US" sz="2800" dirty="0"/>
              <a:t>. The ‘</a:t>
            </a:r>
            <a:r>
              <a:rPr lang="en-US" sz="2800" b="1" dirty="0"/>
              <a:t>have got</a:t>
            </a:r>
            <a:r>
              <a:rPr lang="en-US" sz="2800" dirty="0"/>
              <a:t>’ forms are more common in n informal style.</a:t>
            </a:r>
          </a:p>
          <a:p>
            <a:pPr marL="0" indent="0">
              <a:buFont typeface="Arial" pitchFamily="34" charset="0"/>
              <a:buNone/>
              <a:tabLst>
                <a:tab pos="971550" algn="l"/>
              </a:tabLst>
            </a:pPr>
            <a:r>
              <a:rPr lang="en-US" sz="2800" b="1" dirty="0"/>
              <a:t>Have got</a:t>
            </a:r>
            <a:r>
              <a:rPr lang="en-US" sz="2800" dirty="0"/>
              <a:t> has the same meaning as </a:t>
            </a:r>
            <a:r>
              <a:rPr lang="en-US" sz="2800" b="1" dirty="0"/>
              <a:t>have</a:t>
            </a:r>
            <a:r>
              <a:rPr lang="en-US" sz="2800" dirty="0"/>
              <a:t> and both are used as </a:t>
            </a:r>
            <a:r>
              <a:rPr lang="en-US" sz="2800" b="1" dirty="0"/>
              <a:t>present tenses.</a:t>
            </a:r>
          </a:p>
        </p:txBody>
      </p:sp>
    </p:spTree>
    <p:extLst>
      <p:ext uri="{BB962C8B-B14F-4D97-AF65-F5344CB8AC3E}">
        <p14:creationId xmlns:p14="http://schemas.microsoft.com/office/powerpoint/2010/main" val="1427251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819</TotalTime>
  <Words>458</Words>
  <Application>Microsoft Office PowerPoint</Application>
  <PresentationFormat>On-screen Show (16:9)</PresentationFormat>
  <Paragraphs>105</Paragraphs>
  <Slides>11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ＭＳ Ｐゴシック</vt:lpstr>
      <vt:lpstr>Arial</vt:lpstr>
      <vt:lpstr>Calibri</vt:lpstr>
      <vt:lpstr>Wingdings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Aulia Dwiningtyas Putri</dc:creator>
  <cp:lastModifiedBy>Rio Fazri Septian</cp:lastModifiedBy>
  <cp:revision>50</cp:revision>
  <dcterms:created xsi:type="dcterms:W3CDTF">2022-01-17T01:37:52Z</dcterms:created>
  <dcterms:modified xsi:type="dcterms:W3CDTF">2023-06-20T07:04:54Z</dcterms:modified>
</cp:coreProperties>
</file>